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96" r:id="rId6"/>
    <p:sldId id="429" r:id="rId7"/>
    <p:sldId id="439" r:id="rId8"/>
    <p:sldId id="359" r:id="rId9"/>
    <p:sldId id="387" r:id="rId10"/>
    <p:sldId id="437" r:id="rId11"/>
    <p:sldId id="431" r:id="rId12"/>
    <p:sldId id="434" r:id="rId13"/>
    <p:sldId id="442" r:id="rId14"/>
    <p:sldId id="441" r:id="rId15"/>
    <p:sldId id="435" r:id="rId16"/>
    <p:sldId id="436" r:id="rId17"/>
    <p:sldId id="430" r:id="rId18"/>
    <p:sldId id="443" r:id="rId19"/>
    <p:sldId id="432" r:id="rId20"/>
    <p:sldId id="440" r:id="rId21"/>
    <p:sldId id="43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gne, Aaron B" initials="GAB" lastIdx="30" clrIdx="0">
    <p:extLst>
      <p:ext uri="{19B8F6BF-5375-455C-9EA6-DF929625EA0E}">
        <p15:presenceInfo xmlns:p15="http://schemas.microsoft.com/office/powerpoint/2012/main" userId="S::Aaron.B.Gagne@hud.gov::a9bb7207-7fa2-49c8-91c2-4d2be01c7184" providerId="AD"/>
      </p:ext>
    </p:extLst>
  </p:cmAuthor>
  <p:cmAuthor id="2" name="Ware, Terrance L" initials="WTL" lastIdx="1" clrIdx="1">
    <p:extLst>
      <p:ext uri="{19B8F6BF-5375-455C-9EA6-DF929625EA0E}">
        <p15:presenceInfo xmlns:p15="http://schemas.microsoft.com/office/powerpoint/2012/main" userId="S::Terrance.L.Ware@hud.gov::c9ca7742-4089-45be-bfba-7694a44a8730" providerId="AD"/>
      </p:ext>
    </p:extLst>
  </p:cmAuthor>
  <p:cmAuthor id="3" name="Martin, Erinn M" initials="MEM" lastIdx="1" clrIdx="2">
    <p:extLst>
      <p:ext uri="{19B8F6BF-5375-455C-9EA6-DF929625EA0E}">
        <p15:presenceInfo xmlns:p15="http://schemas.microsoft.com/office/powerpoint/2012/main" userId="S::Erinn.M.Martin@hud.gov::9bf7c69d-41ca-4558-9b3f-b2beda1d5448" providerId="AD"/>
      </p:ext>
    </p:extLst>
  </p:cmAuthor>
  <p:cmAuthor id="4" name="Nelson, Hana M" initials="NHM" lastIdx="1" clrIdx="3">
    <p:extLst>
      <p:ext uri="{19B8F6BF-5375-455C-9EA6-DF929625EA0E}">
        <p15:presenceInfo xmlns:p15="http://schemas.microsoft.com/office/powerpoint/2012/main" userId="S::Hana.Nelson@hud.gov::dad3e076-829b-4b86-8253-21b735381a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1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pia, Stefania M" userId="1c90734d-e257-414d-801c-9157e7b8bde0" providerId="ADAL" clId="{E493BDB6-6BE7-4C4A-8BDA-271D2A023E38}"/>
    <pc:docChg chg="custSel addSld delSld modSld sldOrd">
      <pc:chgData name="Appia, Stefania M" userId="1c90734d-e257-414d-801c-9157e7b8bde0" providerId="ADAL" clId="{E493BDB6-6BE7-4C4A-8BDA-271D2A023E38}" dt="2023-06-23T04:10:17.463" v="536" actId="2696"/>
      <pc:docMkLst>
        <pc:docMk/>
      </pc:docMkLst>
      <pc:sldChg chg="modSp mod ord">
        <pc:chgData name="Appia, Stefania M" userId="1c90734d-e257-414d-801c-9157e7b8bde0" providerId="ADAL" clId="{E493BDB6-6BE7-4C4A-8BDA-271D2A023E38}" dt="2023-06-23T04:09:30.989" v="533"/>
        <pc:sldMkLst>
          <pc:docMk/>
          <pc:sldMk cId="3417485542" sldId="359"/>
        </pc:sldMkLst>
        <pc:spChg chg="mod">
          <ac:chgData name="Appia, Stefania M" userId="1c90734d-e257-414d-801c-9157e7b8bde0" providerId="ADAL" clId="{E493BDB6-6BE7-4C4A-8BDA-271D2A023E38}" dt="2023-06-23T03:40:26.098" v="1" actId="207"/>
          <ac:spMkLst>
            <pc:docMk/>
            <pc:sldMk cId="3417485542" sldId="359"/>
            <ac:spMk id="3" creationId="{D6D3CC50-C6E5-EB52-BC1C-B7ED353543CF}"/>
          </ac:spMkLst>
        </pc:spChg>
      </pc:sldChg>
      <pc:sldChg chg="modSp mod">
        <pc:chgData name="Appia, Stefania M" userId="1c90734d-e257-414d-801c-9157e7b8bde0" providerId="ADAL" clId="{E493BDB6-6BE7-4C4A-8BDA-271D2A023E38}" dt="2023-06-23T04:04:58.600" v="531" actId="20577"/>
        <pc:sldMkLst>
          <pc:docMk/>
          <pc:sldMk cId="2004054248" sldId="430"/>
        </pc:sldMkLst>
        <pc:spChg chg="mod">
          <ac:chgData name="Appia, Stefania M" userId="1c90734d-e257-414d-801c-9157e7b8bde0" providerId="ADAL" clId="{E493BDB6-6BE7-4C4A-8BDA-271D2A023E38}" dt="2023-06-23T04:04:58.600" v="531" actId="20577"/>
          <ac:spMkLst>
            <pc:docMk/>
            <pc:sldMk cId="2004054248" sldId="430"/>
            <ac:spMk id="3" creationId="{00000000-0000-0000-0000-000000000000}"/>
          </ac:spMkLst>
        </pc:spChg>
        <pc:spChg chg="mod">
          <ac:chgData name="Appia, Stefania M" userId="1c90734d-e257-414d-801c-9157e7b8bde0" providerId="ADAL" clId="{E493BDB6-6BE7-4C4A-8BDA-271D2A023E38}" dt="2023-06-23T03:55:17.755" v="180" actId="20577"/>
          <ac:spMkLst>
            <pc:docMk/>
            <pc:sldMk cId="2004054248" sldId="430"/>
            <ac:spMk id="7" creationId="{00000000-0000-0000-0000-000000000000}"/>
          </ac:spMkLst>
        </pc:spChg>
      </pc:sldChg>
      <pc:sldChg chg="modSp mod">
        <pc:chgData name="Appia, Stefania M" userId="1c90734d-e257-414d-801c-9157e7b8bde0" providerId="ADAL" clId="{E493BDB6-6BE7-4C4A-8BDA-271D2A023E38}" dt="2023-06-23T03:52:35.300" v="157" actId="20577"/>
        <pc:sldMkLst>
          <pc:docMk/>
          <pc:sldMk cId="3527098671" sldId="431"/>
        </pc:sldMkLst>
        <pc:spChg chg="mod">
          <ac:chgData name="Appia, Stefania M" userId="1c90734d-e257-414d-801c-9157e7b8bde0" providerId="ADAL" clId="{E493BDB6-6BE7-4C4A-8BDA-271D2A023E38}" dt="2023-06-23T03:52:35.300" v="157" actId="20577"/>
          <ac:spMkLst>
            <pc:docMk/>
            <pc:sldMk cId="3527098671" sldId="431"/>
            <ac:spMk id="3" creationId="{00000000-0000-0000-0000-000000000000}"/>
          </ac:spMkLst>
        </pc:spChg>
      </pc:sldChg>
      <pc:sldChg chg="del ord">
        <pc:chgData name="Appia, Stefania M" userId="1c90734d-e257-414d-801c-9157e7b8bde0" providerId="ADAL" clId="{E493BDB6-6BE7-4C4A-8BDA-271D2A023E38}" dt="2023-06-23T04:10:17.463" v="536" actId="2696"/>
        <pc:sldMkLst>
          <pc:docMk/>
          <pc:sldMk cId="4048089946" sldId="433"/>
        </pc:sldMkLst>
      </pc:sldChg>
      <pc:sldChg chg="modSp mod">
        <pc:chgData name="Appia, Stefania M" userId="1c90734d-e257-414d-801c-9157e7b8bde0" providerId="ADAL" clId="{E493BDB6-6BE7-4C4A-8BDA-271D2A023E38}" dt="2023-06-23T03:43:22.321" v="4" actId="27107"/>
        <pc:sldMkLst>
          <pc:docMk/>
          <pc:sldMk cId="752082046" sldId="442"/>
        </pc:sldMkLst>
        <pc:spChg chg="mod">
          <ac:chgData name="Appia, Stefania M" userId="1c90734d-e257-414d-801c-9157e7b8bde0" providerId="ADAL" clId="{E493BDB6-6BE7-4C4A-8BDA-271D2A023E38}" dt="2023-06-23T03:43:22.321" v="4" actId="27107"/>
          <ac:spMkLst>
            <pc:docMk/>
            <pc:sldMk cId="752082046" sldId="442"/>
            <ac:spMk id="3" creationId="{00000000-0000-0000-0000-000000000000}"/>
          </ac:spMkLst>
        </pc:spChg>
      </pc:sldChg>
      <pc:sldChg chg="add">
        <pc:chgData name="Appia, Stefania M" userId="1c90734d-e257-414d-801c-9157e7b8bde0" providerId="ADAL" clId="{E493BDB6-6BE7-4C4A-8BDA-271D2A023E38}" dt="2023-06-23T03:55:09.134" v="158" actId="2890"/>
        <pc:sldMkLst>
          <pc:docMk/>
          <pc:sldMk cId="2115530664" sldId="44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A0542-BCAF-4796-A48E-1D9C67F348B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D0615-0B18-4743-AA0A-6C81B15A9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711B3-AAE4-4BF1-81E4-E48881B9EF1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94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09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43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78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57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85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66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51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36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7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9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05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61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44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45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6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57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DCB5A-6694-4E49-92EE-D2427886A1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1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6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5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1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2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6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1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4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7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FE5E-9E5C-438C-9E45-E58F248CC44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7097-535D-4261-8DCF-06504588C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udexchange.info/programs/cdbg-dr/cdbg-dr-laws-regulations-and-federal-register-notices/" TargetMode="External"/><Relationship Id="rId4" Type="http://schemas.openxmlformats.org/officeDocument/2006/relationships/hyperlink" Target="https://www.hud.gov/program_offices/comm_planning/cdbg-dr/grantee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les.hudexchange.info/resources/documents/Disaster_Recovery_Disaster_Impact_Needs_Assessment_Kit_App_D_Sample_Methodologi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86212" y="289561"/>
            <a:ext cx="1170305" cy="1350010"/>
          </a:xfrm>
          <a:prstGeom prst="rect">
            <a:avLst/>
          </a:prstGeom>
        </p:spPr>
      </p:pic>
      <p:pic>
        <p:nvPicPr>
          <p:cNvPr id="5" name="Image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4669790"/>
            <a:ext cx="9144000" cy="218821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-100637" y="2438400"/>
            <a:ext cx="9144000" cy="2514600"/>
          </a:xfrm>
        </p:spPr>
        <p:txBody>
          <a:bodyPr>
            <a:normAutofit fontScale="90000"/>
          </a:bodyPr>
          <a:lstStyle/>
          <a:p>
            <a:pPr>
              <a:lnSpc>
                <a:spcPct val="75000"/>
              </a:lnSpc>
              <a:spcBef>
                <a:spcPts val="0"/>
              </a:spcBef>
              <a:defRPr/>
            </a:pP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CDBG-DR Alaska</a:t>
            </a: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Typhoon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Merbok</a:t>
            </a: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</a:t>
            </a: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endParaRPr lang="en-US" sz="5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A42FE6-DEAC-4AD1-A73B-E7FDFDBACC59}"/>
              </a:ext>
            </a:extLst>
          </p:cNvPr>
          <p:cNvSpPr txBox="1"/>
          <p:nvPr/>
        </p:nvSpPr>
        <p:spPr>
          <a:xfrm>
            <a:off x="3587154" y="4389735"/>
            <a:ext cx="1768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June 1, 2023</a:t>
            </a:r>
          </a:p>
        </p:txBody>
      </p:sp>
    </p:spTree>
    <p:extLst>
      <p:ext uri="{BB962C8B-B14F-4D97-AF65-F5344CB8AC3E}">
        <p14:creationId xmlns:p14="http://schemas.microsoft.com/office/powerpoint/2010/main" val="2520353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l">
              <a:buNone/>
            </a:pPr>
            <a:endParaRPr lang="en-US" sz="2400" b="0" i="0" u="none" strike="noStrike" baseline="0" dirty="0">
              <a:latin typeface="Calibri Light" panose="020F0302020204030204" pitchFamily="34" charset="0"/>
            </a:endParaRPr>
          </a:p>
          <a:p>
            <a:pPr marL="457200" marR="0" indent="-457200" algn="l">
              <a:buAutoNum type="arabicPeriod"/>
            </a:pPr>
            <a:r>
              <a:rPr lang="en-US" sz="2900" b="0" i="0" u="none" strike="noStrike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Assess Current Situation</a:t>
            </a:r>
          </a:p>
          <a:p>
            <a:pPr marL="857250" lvl="1" indent="-457200"/>
            <a:r>
              <a:rPr lang="en-US" sz="2300" dirty="0">
                <a:solidFill>
                  <a:srgbClr val="00B0F0"/>
                </a:solidFill>
                <a:latin typeface="Calibri Light" panose="020F0302020204030204" pitchFamily="34" charset="0"/>
              </a:rPr>
              <a:t>Collect &amp; update pre-disaster baseline data, post-disaster market data, and data on assistance provided</a:t>
            </a:r>
          </a:p>
          <a:p>
            <a:pPr marL="857250" lvl="1" indent="-457200"/>
            <a:r>
              <a:rPr lang="en-US" sz="2300" dirty="0">
                <a:solidFill>
                  <a:srgbClr val="00B0F0"/>
                </a:solidFill>
                <a:latin typeface="Calibri Light" panose="020F0302020204030204" pitchFamily="34" charset="0"/>
              </a:rPr>
              <a:t>Analyze data collected in light of the impact of short-term recovery efforts</a:t>
            </a:r>
          </a:p>
          <a:p>
            <a:pPr marL="857250" lvl="1" indent="-457200"/>
            <a:r>
              <a:rPr lang="en-US" sz="2300" b="0" i="0" u="none" strike="noStrike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Identi</a:t>
            </a:r>
            <a:r>
              <a:rPr lang="en-US" sz="2300" dirty="0">
                <a:solidFill>
                  <a:srgbClr val="00B0F0"/>
                </a:solidFill>
                <a:latin typeface="Calibri Light" panose="020F0302020204030204" pitchFamily="34" charset="0"/>
              </a:rPr>
              <a:t>fy existing, anticipated, and potentially available funding sources</a:t>
            </a:r>
          </a:p>
          <a:p>
            <a:pPr marL="400050" lvl="1" indent="0">
              <a:buNone/>
            </a:pPr>
            <a:endParaRPr lang="en-US" sz="2100" b="0" i="0" u="none" strike="noStrike" baseline="0" dirty="0">
              <a:latin typeface="Calibri Light" panose="020F0302020204030204" pitchFamily="34" charset="0"/>
            </a:endParaRPr>
          </a:p>
          <a:p>
            <a:pPr marL="457200" marR="0" indent="-457200" algn="l">
              <a:buAutoNum type="arabicPeriod"/>
            </a:pPr>
            <a:r>
              <a:rPr lang="en-US" sz="2900" dirty="0">
                <a:latin typeface="Calibri Light" panose="020F0302020204030204" pitchFamily="34" charset="0"/>
              </a:rPr>
              <a:t>Estimate Unmet Needs</a:t>
            </a:r>
          </a:p>
          <a:p>
            <a:pPr marL="857250" lvl="1" indent="-457200"/>
            <a:r>
              <a:rPr lang="en-US" sz="2300" dirty="0">
                <a:latin typeface="Calibri Light" panose="020F0302020204030204" pitchFamily="34" charset="0"/>
              </a:rPr>
              <a:t>Address broad disaster impacts, not just damages</a:t>
            </a:r>
          </a:p>
          <a:p>
            <a:pPr marL="857250" lvl="1" indent="-457200"/>
            <a:r>
              <a:rPr lang="en-US" sz="2300" dirty="0">
                <a:latin typeface="Calibri Light" panose="020F0302020204030204" pitchFamily="34" charset="0"/>
              </a:rPr>
              <a:t>Covers needs not identified in other programs</a:t>
            </a:r>
          </a:p>
          <a:p>
            <a:pPr marL="857250" lvl="1" indent="-457200"/>
            <a:r>
              <a:rPr lang="en-US" sz="2300" dirty="0">
                <a:latin typeface="Calibri Light" panose="020F0302020204030204" pitchFamily="34" charset="0"/>
              </a:rPr>
              <a:t>Issue disaster recovery-specific waivers</a:t>
            </a:r>
          </a:p>
          <a:p>
            <a:pPr marL="400050" lvl="1" indent="0">
              <a:buNone/>
            </a:pPr>
            <a:endParaRPr lang="en-US" sz="1500" dirty="0">
              <a:latin typeface="Calibri Light" panose="020F0302020204030204" pitchFamily="34" charset="0"/>
            </a:endParaRPr>
          </a:p>
          <a:p>
            <a:pPr marL="457200" marR="0" indent="-457200" algn="l">
              <a:buAutoNum type="arabicPeriod"/>
            </a:pPr>
            <a:r>
              <a:rPr lang="en-US" sz="2900" b="0" i="0" u="none" strike="noStrike" baseline="0" dirty="0">
                <a:latin typeface="Calibri Light" panose="020F0302020204030204" pitchFamily="34" charset="0"/>
              </a:rPr>
              <a:t>Determine Capacity</a:t>
            </a:r>
          </a:p>
          <a:p>
            <a:pPr marL="857250" lvl="1" indent="-457200"/>
            <a:r>
              <a:rPr lang="en-US" sz="2300" b="0" i="0" u="none" strike="noStrike" baseline="0" dirty="0">
                <a:latin typeface="Calibri Light" panose="020F0302020204030204" pitchFamily="34" charset="0"/>
              </a:rPr>
              <a:t>Identify organizations and agencies that can provide capacity</a:t>
            </a:r>
          </a:p>
          <a:p>
            <a:pPr marL="857250" lvl="1" indent="-457200"/>
            <a:r>
              <a:rPr lang="en-US" sz="2300" dirty="0">
                <a:latin typeface="Calibri Light" panose="020F0302020204030204" pitchFamily="34" charset="0"/>
              </a:rPr>
              <a:t>Identify the critical skills and knowledge necessary for the recovery efforts</a:t>
            </a:r>
          </a:p>
          <a:p>
            <a:pPr marL="400050" lvl="1" indent="0">
              <a:buNone/>
            </a:pPr>
            <a:endParaRPr lang="en-US" sz="1700" b="0" i="0" u="none" strike="noStrike" baseline="0" dirty="0">
              <a:latin typeface="Calibri Light" panose="020F0302020204030204" pitchFamily="34" charset="0"/>
            </a:endParaRPr>
          </a:p>
          <a:p>
            <a:pPr marL="457200" marR="0" indent="-457200" algn="l">
              <a:buAutoNum type="arabicPeriod"/>
            </a:pPr>
            <a:r>
              <a:rPr lang="en-US" sz="2900" dirty="0">
                <a:latin typeface="Calibri Light" panose="020F0302020204030204" pitchFamily="34" charset="0"/>
              </a:rPr>
              <a:t>Prioritize Needs</a:t>
            </a:r>
          </a:p>
          <a:p>
            <a:pPr marL="857250" lvl="1" indent="-457200"/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endParaRPr lang="en-US" sz="4000" dirty="0">
              <a:ea typeface="+mn-lt"/>
              <a:cs typeface="+mn-lt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Unmet Needs Process</a:t>
            </a:r>
          </a:p>
        </p:txBody>
      </p:sp>
    </p:spTree>
    <p:extLst>
      <p:ext uri="{BB962C8B-B14F-4D97-AF65-F5344CB8AC3E}">
        <p14:creationId xmlns:p14="http://schemas.microsoft.com/office/powerpoint/2010/main" val="752082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marR="0" indent="0" algn="l">
              <a:buNone/>
            </a:pPr>
            <a:r>
              <a:rPr lang="en-US" sz="2400" b="1" i="0" u="none" strike="noStrike" baseline="0" dirty="0">
                <a:latin typeface="Calibri Light" panose="020F0302020204030204" pitchFamily="34" charset="0"/>
              </a:rPr>
              <a:t>CDBG-DR Appropriation Laws</a:t>
            </a:r>
          </a:p>
          <a:p>
            <a:pPr marR="0" algn="l"/>
            <a:r>
              <a:rPr lang="en-US" sz="2400" b="0" i="0" u="none" strike="noStrike" baseline="0" dirty="0">
                <a:latin typeface="Calibri Light" panose="020F0302020204030204" pitchFamily="34" charset="0"/>
              </a:rPr>
              <a:t>CDBG-DR funds must be used for:</a:t>
            </a:r>
          </a:p>
          <a:p>
            <a:pPr marL="0" marR="38710" indent="0" algn="l">
              <a:buNone/>
            </a:pPr>
            <a:r>
              <a:rPr lang="en-US" sz="2400" b="0" i="1" u="none" strike="noStrike" baseline="0" dirty="0">
                <a:latin typeface="Calibri Light" panose="020F0302020204030204" pitchFamily="34" charset="0"/>
              </a:rPr>
              <a:t>	“...necessary expenses related to disaster relief, long-term recovery, and 	restoration of infrastructure, housing, and economic revitalization…” </a:t>
            </a:r>
          </a:p>
          <a:p>
            <a:pPr marL="0" marR="38710" indent="0" algn="l">
              <a:buNone/>
            </a:pPr>
            <a:endParaRPr lang="en-US" sz="3600" i="1" dirty="0">
              <a:latin typeface="Calibri Light" panose="020F0302020204030204" pitchFamily="34" charset="0"/>
              <a:cs typeface="Calibri"/>
            </a:endParaRPr>
          </a:p>
          <a:p>
            <a:pPr marL="0" marR="0" indent="0" algn="l">
              <a:buNone/>
            </a:pPr>
            <a:r>
              <a:rPr lang="en-US" sz="2400" b="1" i="0" u="none" strike="noStrike" baseline="0" dirty="0">
                <a:latin typeface="Calibri Light" panose="020F0302020204030204" pitchFamily="34" charset="0"/>
              </a:rPr>
              <a:t>CDBG-DR Requirements</a:t>
            </a:r>
          </a:p>
          <a:p>
            <a:pPr marR="0" algn="l"/>
            <a:r>
              <a:rPr lang="en-US" sz="2400" b="0" i="0" u="none" strike="noStrike" baseline="0" dirty="0">
                <a:latin typeface="Calibri Light" panose="020F0302020204030204" pitchFamily="34" charset="0"/>
              </a:rPr>
              <a:t>Each CDBG-DR </a:t>
            </a:r>
            <a:r>
              <a:rPr lang="en-US" sz="2400" dirty="0">
                <a:latin typeface="Calibri Light" panose="020F0302020204030204" pitchFamily="34" charset="0"/>
              </a:rPr>
              <a:t>activity </a:t>
            </a:r>
            <a:r>
              <a:rPr lang="en-US" sz="2400" b="0" i="0" u="sng" strike="noStrike" baseline="0" dirty="0">
                <a:latin typeface="Calibri Light" panose="020F0302020204030204" pitchFamily="34" charset="0"/>
              </a:rPr>
              <a:t>must</a:t>
            </a:r>
            <a:r>
              <a:rPr lang="en-US" sz="2400" b="0" i="0" u="none" strike="noStrike" baseline="0" dirty="0">
                <a:latin typeface="Calibri Light" panose="020F0302020204030204" pitchFamily="34" charset="0"/>
              </a:rPr>
              <a:t>:</a:t>
            </a:r>
          </a:p>
          <a:p>
            <a:pPr lvl="1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Address a disaster-related impact (direct or indirect) in a Presidentially-declared area for the covered disaster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</a:rPr>
              <a:t>Be a CDBG Eligible activity</a:t>
            </a:r>
          </a:p>
          <a:p>
            <a:pPr lvl="1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Meet a CDBG national objective</a:t>
            </a: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Eligible Use of CDBG-DR Funds</a:t>
            </a:r>
          </a:p>
        </p:txBody>
      </p:sp>
    </p:spTree>
    <p:extLst>
      <p:ext uri="{BB962C8B-B14F-4D97-AF65-F5344CB8AC3E}">
        <p14:creationId xmlns:p14="http://schemas.microsoft.com/office/powerpoint/2010/main" val="288417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l">
              <a:buNone/>
            </a:pPr>
            <a:endParaRPr lang="en-US" sz="24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400" b="0" i="0" u="none" strike="noStrike" baseline="0" dirty="0">
                <a:latin typeface="Calibri Light" panose="020F0302020204030204" pitchFamily="34" charset="0"/>
              </a:rPr>
              <a:t>Disaster-related activities are those that demonstrate a logical connection between the impacts of the covered disaster and the activity’s contribution to community recovery</a:t>
            </a:r>
          </a:p>
          <a:p>
            <a:pPr marR="0" algn="l"/>
            <a:r>
              <a:rPr lang="en-US" sz="2400" b="0" i="0" u="none" strike="noStrike" baseline="0" dirty="0">
                <a:latin typeface="Calibri Light" panose="020F0302020204030204" pitchFamily="34" charset="0"/>
              </a:rPr>
              <a:t>Examples:</a:t>
            </a:r>
          </a:p>
          <a:p>
            <a:pPr lvl="1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Rebuilding homes and infrastructure damaged by the disaster</a:t>
            </a:r>
          </a:p>
          <a:p>
            <a:pPr lvl="1"/>
            <a:r>
              <a:rPr lang="en-US" sz="1800" dirty="0">
                <a:latin typeface="Calibri Light" panose="020F0302020204030204" pitchFamily="34" charset="0"/>
              </a:rPr>
              <a:t>Providing assistance to affected business owners</a:t>
            </a:r>
          </a:p>
          <a:p>
            <a:pPr lvl="1"/>
            <a:r>
              <a:rPr lang="en-US" sz="1800" b="0" i="1" u="none" strike="noStrike" baseline="0" dirty="0">
                <a:solidFill>
                  <a:srgbClr val="00B0F0"/>
                </a:solidFill>
                <a:latin typeface="Calibri Light" panose="020F0302020204030204" pitchFamily="34" charset="0"/>
              </a:rPr>
              <a:t>Fish Racks (TBD) </a:t>
            </a:r>
            <a:endParaRPr lang="en-US" sz="2400" b="0" i="1" u="none" strike="noStrike" baseline="0" dirty="0">
              <a:solidFill>
                <a:srgbClr val="00B0F0"/>
              </a:solidFill>
              <a:latin typeface="Calibri Light" panose="020F0302020204030204" pitchFamily="34" charset="0"/>
            </a:endParaRPr>
          </a:p>
          <a:p>
            <a:pPr marR="0" algn="l"/>
            <a:endParaRPr lang="en-US" sz="2400" b="0" i="0" u="none" strike="noStrike" baseline="0" dirty="0">
              <a:latin typeface="Calibri Light" panose="020F0302020204030204" pitchFamily="34" charset="0"/>
            </a:endParaRPr>
          </a:p>
          <a:p>
            <a:endParaRPr lang="en-US" sz="4000" dirty="0">
              <a:ea typeface="+mn-lt"/>
              <a:cs typeface="+mn-lt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Recovery Activities</a:t>
            </a:r>
          </a:p>
        </p:txBody>
      </p:sp>
    </p:spTree>
    <p:extLst>
      <p:ext uri="{BB962C8B-B14F-4D97-AF65-F5344CB8AC3E}">
        <p14:creationId xmlns:p14="http://schemas.microsoft.com/office/powerpoint/2010/main" val="7909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95EF12-3565-2FDE-0D6E-07BC8A15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indent="0" algn="l">
              <a:buNone/>
            </a:pPr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Housing Recovery</a:t>
            </a: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Activities that lead to restoring and improving the housing stock</a:t>
            </a: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New construction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Rehabilitation/reconstruction</a:t>
            </a: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Single family or multifamily</a:t>
            </a:r>
            <a:endParaRPr lang="en-US" sz="1600" b="0" i="0" u="none" strike="noStrike" baseline="0" dirty="0">
              <a:latin typeface="Calibri Light" panose="020F0302020204030204" pitchFamily="34" charset="0"/>
            </a:endParaRP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Owner or rental</a:t>
            </a:r>
          </a:p>
          <a:p>
            <a:pPr marL="457200" lvl="1" indent="0">
              <a:buNone/>
            </a:pPr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pPr marL="0" marR="0" indent="0" algn="l">
              <a:buNone/>
            </a:pPr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Infrastructure</a:t>
            </a: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Activities that rebuild or replace impacted infrastructure</a:t>
            </a:r>
            <a:endParaRPr lang="en-US" sz="1600" dirty="0">
              <a:latin typeface="Calibri Light" panose="020F0302020204030204" pitchFamily="34" charset="0"/>
            </a:endParaRP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Road and bridge repair</a:t>
            </a: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Water and wastewater facilities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Limited flexibility for “buildings for the general conduct of government”</a:t>
            </a:r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endParaRPr lang="en-US" sz="3200" dirty="0">
              <a:ea typeface="+mn-lt"/>
              <a:cs typeface="+mn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94937-08FE-CA3E-DB19-9529FCCF11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>
              <a:buNone/>
            </a:pPr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Economic Development</a:t>
            </a: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Activities that address job losses, impacts to tax revenues, and impacts to business</a:t>
            </a:r>
            <a:endParaRPr lang="en-US" sz="1600" b="0" i="0" u="none" strike="noStrike" baseline="0" dirty="0">
              <a:latin typeface="Calibri Light" panose="020F0302020204030204" pitchFamily="34" charset="0"/>
            </a:endParaRP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Job training and workforce development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Loans and grants to businesses</a:t>
            </a: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Improvements to commercial/rental districts</a:t>
            </a:r>
          </a:p>
          <a:p>
            <a:pPr lvl="1"/>
            <a:endParaRPr lang="en-US" sz="1600" b="0" i="0" u="none" strike="noStrike" baseline="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rgbClr val="00B0F0"/>
                </a:solidFill>
              </a:rPr>
              <a:t>Ineligible CDBG-DR Activities</a:t>
            </a:r>
          </a:p>
          <a:p>
            <a:r>
              <a:rPr lang="en-US" sz="1600" i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Activity does not respond to an identified disaster-related impact</a:t>
            </a:r>
          </a:p>
          <a:p>
            <a:r>
              <a:rPr lang="en-US" sz="1600" i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Activity is restricted in the appropriation laws</a:t>
            </a:r>
          </a:p>
          <a:p>
            <a:r>
              <a:rPr lang="en-US" sz="1600" i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Activity is ineligible per the CDBG regulations (and a waiver has not been granted)</a:t>
            </a:r>
          </a:p>
          <a:p>
            <a:r>
              <a:rPr lang="en-US" sz="1600" i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Activity fails to meet a CDBG national objective</a:t>
            </a:r>
          </a:p>
          <a:p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Recovery Activities</a:t>
            </a:r>
          </a:p>
        </p:txBody>
      </p:sp>
    </p:spTree>
    <p:extLst>
      <p:ext uri="{BB962C8B-B14F-4D97-AF65-F5344CB8AC3E}">
        <p14:creationId xmlns:p14="http://schemas.microsoft.com/office/powerpoint/2010/main" val="1030200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2800" b="0" i="0" u="none" strike="noStrike" baseline="0" dirty="0">
              <a:latin typeface="Calibri Light" panose="020F0302020204030204" pitchFamily="34" charset="0"/>
            </a:endParaRPr>
          </a:p>
          <a:p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The Secretary may provide waivers or specify alternative requirements if such waiver is not inconsistent with the overall purpose of Title I of the Housing and Community Development Act of 1974</a:t>
            </a:r>
          </a:p>
          <a:p>
            <a:r>
              <a:rPr lang="en-US" sz="2800" dirty="0">
                <a:latin typeface="Calibri Light" panose="020F0302020204030204" pitchFamily="34" charset="0"/>
              </a:rPr>
              <a:t>The Secretary may </a:t>
            </a:r>
            <a:r>
              <a:rPr lang="en-US" sz="2800" u="sng" dirty="0">
                <a:latin typeface="Calibri Light" panose="020F0302020204030204" pitchFamily="34" charset="0"/>
              </a:rPr>
              <a:t>not</a:t>
            </a:r>
            <a:r>
              <a:rPr lang="en-US" sz="2800" dirty="0">
                <a:latin typeface="Calibri Light" panose="020F0302020204030204" pitchFamily="34" charset="0"/>
              </a:rPr>
              <a:t> waive requirements related to fair housing, nondiscrimination, labor standards, and the environment</a:t>
            </a:r>
            <a:endParaRPr lang="en-US" sz="2800" b="0" i="0" u="none" strike="noStrike" baseline="0" dirty="0">
              <a:latin typeface="Calibri Light" panose="020F0302020204030204" pitchFamily="34" charset="0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Waivers</a:t>
            </a:r>
          </a:p>
        </p:txBody>
      </p:sp>
    </p:spTree>
    <p:extLst>
      <p:ext uri="{BB962C8B-B14F-4D97-AF65-F5344CB8AC3E}">
        <p14:creationId xmlns:p14="http://schemas.microsoft.com/office/powerpoint/2010/main" val="2004054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marR="0" indent="0" algn="l">
              <a:buNone/>
            </a:pPr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HUD administers Community Development Funds</a:t>
            </a:r>
          </a:p>
          <a:p>
            <a:pPr marR="0" algn="l"/>
            <a:r>
              <a:rPr lang="en-US" sz="2000" dirty="0">
                <a:latin typeface="Calibri Light" panose="020F0302020204030204" pitchFamily="34" charset="0"/>
              </a:rPr>
              <a:t>HUD </a:t>
            </a:r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administers Community Development Funds</a:t>
            </a:r>
          </a:p>
          <a:p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Managing Disaster Grants since 1992</a:t>
            </a: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Flexibility of the CDBG Program</a:t>
            </a:r>
            <a:endParaRPr lang="en-US" sz="2000" dirty="0">
              <a:latin typeface="Calibri Light" panose="020F0302020204030204" pitchFamily="34" charset="0"/>
            </a:endParaRP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Waivers and alternative requirements</a:t>
            </a:r>
          </a:p>
          <a:p>
            <a:pPr marL="457200" lvl="1" indent="0">
              <a:buNone/>
            </a:pPr>
            <a:endParaRPr lang="en-US" sz="1600" dirty="0">
              <a:latin typeface="Calibri Light" panose="020F0302020204030204" pitchFamily="34" charset="0"/>
            </a:endParaRPr>
          </a:p>
          <a:p>
            <a:pPr marL="0" marR="0" indent="0" algn="l">
              <a:buNone/>
            </a:pPr>
            <a:r>
              <a:rPr lang="en-US" sz="2000" dirty="0">
                <a:latin typeface="Calibri Light" panose="020F0302020204030204" pitchFamily="34" charset="0"/>
              </a:rPr>
              <a:t>CDBG-DR: Appropriation – Not a program</a:t>
            </a:r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No annual appropriation for CDBG-DR</a:t>
            </a: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Statutory authority is via individual supplemental appropriations</a:t>
            </a: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CDBG Regulations apply, unless modified by Federal Register Notice or published on HUD’s website.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FR Notice outlines what a grantee can do and identifies regulations or statute that HUD waived specific to that appropriation </a:t>
            </a:r>
          </a:p>
          <a:p>
            <a:pPr lvl="2"/>
            <a:r>
              <a:rPr lang="en-US" sz="1400" dirty="0">
                <a:latin typeface="Calibri Light" panose="020F0302020204030204" pitchFamily="34" charset="0"/>
              </a:rPr>
              <a:t>FR-6393-N-01</a:t>
            </a:r>
            <a:endParaRPr lang="en-US" sz="14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endParaRPr lang="en-US" sz="2000" b="0" i="0" u="none" strike="noStrike" baseline="0" dirty="0">
              <a:latin typeface="Calibri Light" panose="020F0302020204030204" pitchFamily="34" charset="0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Why HUD and CDBG?</a:t>
            </a:r>
          </a:p>
        </p:txBody>
      </p:sp>
    </p:spTree>
    <p:extLst>
      <p:ext uri="{BB962C8B-B14F-4D97-AF65-F5344CB8AC3E}">
        <p14:creationId xmlns:p14="http://schemas.microsoft.com/office/powerpoint/2010/main" val="2115530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marR="0" indent="0" algn="l">
              <a:buNone/>
            </a:pPr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HUD CDBG-DR Role and Responsibility</a:t>
            </a:r>
          </a:p>
          <a:p>
            <a:pPr marR="0"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Review CDBG-DR Action Plans and manage CDBG-DR funds</a:t>
            </a:r>
          </a:p>
          <a:p>
            <a:pPr marR="0"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Provide CDBG-DR grantees with guidance and technical assistance</a:t>
            </a:r>
          </a:p>
          <a:p>
            <a:pPr marR="0"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Monitoring CDBG-DR grantees to ensure performance and compliance </a:t>
            </a:r>
          </a:p>
          <a:p>
            <a:pPr marL="0" marR="0" indent="0" algn="l">
              <a:buNone/>
            </a:pPr>
            <a:endParaRPr lang="en-US" sz="180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marL="0" marR="0" indent="0" algn="l">
              <a:buNone/>
            </a:pPr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CDBG-DR Grantee Role and Responsibility</a:t>
            </a:r>
          </a:p>
          <a:p>
            <a:pPr marR="0"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Design and implement recovery programs to meet unmet recovery needs </a:t>
            </a:r>
          </a:p>
          <a:p>
            <a:pPr marR="0"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Establish internal controls to ensure performance and compliance; monitor subrecipients</a:t>
            </a:r>
          </a:p>
          <a:p>
            <a:pPr marR="0"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Provide technical assistance to subgrantees and subrecipients </a:t>
            </a:r>
          </a:p>
          <a:p>
            <a:pPr algn="l"/>
            <a:r>
              <a:rPr lang="en-US" sz="1800" dirty="0">
                <a:latin typeface="Calibri Light" panose="020F0302020204030204" pitchFamily="34" charset="0"/>
              </a:rPr>
              <a:t>Review </a:t>
            </a:r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project applications to ensure that all activities are eligible </a:t>
            </a:r>
          </a:p>
          <a:p>
            <a:pPr algn="l"/>
            <a:r>
              <a:rPr lang="en-US" sz="1800" dirty="0">
                <a:latin typeface="Calibri Light" panose="020F0302020204030204" pitchFamily="34" charset="0"/>
              </a:rPr>
              <a:t>Ensure </a:t>
            </a:r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that activities are compliant with all other requirements such as creating Section 3 economic opportunities and affirmatively furthering fair housing</a:t>
            </a:r>
            <a:endParaRPr lang="en-US" sz="1800" dirty="0">
              <a:latin typeface="Calibri Light" panose="020F03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Calibri Light" panose="020F0302020204030204" pitchFamily="34" charset="0"/>
              </a:rPr>
              <a:t>Track progress to ensure timely recovery</a:t>
            </a:r>
          </a:p>
          <a:p>
            <a:pPr marR="0" algn="l"/>
            <a:endParaRPr lang="en-US" sz="18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endParaRPr lang="en-US" sz="1800" b="0" i="0" u="none" strike="noStrike" baseline="0" dirty="0">
              <a:latin typeface="Calibri Light" panose="020F0302020204030204" pitchFamily="34" charset="0"/>
            </a:endParaRPr>
          </a:p>
          <a:p>
            <a:pPr marL="0" marR="0" indent="0" algn="l">
              <a:buNone/>
            </a:pPr>
            <a:endParaRPr lang="en-US" sz="1800" b="0" i="0" u="none" strike="noStrike" baseline="0" dirty="0">
              <a:latin typeface="Calibri Light" panose="020F0302020204030204" pitchFamily="34" charset="0"/>
            </a:endParaRPr>
          </a:p>
          <a:p>
            <a:pPr marL="0" marR="0" indent="0" algn="l">
              <a:buNone/>
            </a:pPr>
            <a:endParaRPr lang="en-US" sz="1800" b="0" i="0" u="none" strike="noStrike" baseline="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US" sz="2800" dirty="0">
              <a:cs typeface="Calibri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Roles and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223524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9275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ea typeface="+mn-lt"/>
                <a:cs typeface="+mn-lt"/>
              </a:rPr>
              <a:t>Public Law (P.L.) 117-328 authorized funding for disasters occurring in 2022</a:t>
            </a:r>
          </a:p>
          <a:p>
            <a:r>
              <a:rPr lang="en-US" sz="2800" dirty="0">
                <a:ea typeface="+mn-lt"/>
                <a:cs typeface="+mn-lt"/>
              </a:rPr>
              <a:t>All related CDBG-DR Laws, Regulations and Federal Register notices are available on hud.gov and the HUD Exchange. 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sz="2400" dirty="0">
                <a:ea typeface="+mn-lt"/>
                <a:cs typeface="+mn-lt"/>
                <a:hlinkClick r:id="rId4"/>
              </a:rPr>
              <a:t>https://www.hud.gov/program_offices/comm_planning/cdbg-dr/grantees</a:t>
            </a:r>
            <a:endParaRPr lang="en-US" sz="2400" dirty="0">
              <a:ea typeface="+mn-lt"/>
              <a:cs typeface="+mn-lt"/>
            </a:endParaRPr>
          </a:p>
          <a:p>
            <a:pPr lvl="1"/>
            <a:r>
              <a:rPr lang="en-US" sz="2400" dirty="0">
                <a:ea typeface="+mn-lt"/>
                <a:cs typeface="+mn-lt"/>
                <a:hlinkClick r:id="rId5"/>
              </a:rPr>
              <a:t>https://www.hudexchange.info/programs/cdbg-dr/cdbg-dr-laws-regulations-and-federal-register-notices/</a:t>
            </a:r>
            <a:endParaRPr lang="en-US" sz="2400" dirty="0">
              <a:ea typeface="+mn-lt"/>
              <a:cs typeface="+mn-lt"/>
            </a:endParaRPr>
          </a:p>
          <a:p>
            <a:pPr lvl="1"/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3500" dirty="0"/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400609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CDBG-DR 2022 Disaster Funding</a:t>
            </a:r>
          </a:p>
        </p:txBody>
      </p:sp>
    </p:spTree>
    <p:extLst>
      <p:ext uri="{BB962C8B-B14F-4D97-AF65-F5344CB8AC3E}">
        <p14:creationId xmlns:p14="http://schemas.microsoft.com/office/powerpoint/2010/main" val="909980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pacer-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7154"/>
            <a:ext cx="9144000" cy="1107996"/>
          </a:xfrm>
          <a:prstGeom prst="rect">
            <a:avLst/>
          </a:prstGeom>
          <a:noFill/>
        </p:spPr>
        <p:txBody>
          <a:bodyPr wrap="square" lIns="91344" tIns="45671" rIns="91344" bIns="45671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600" dirty="0">
                <a:solidFill>
                  <a:prstClr val="white"/>
                </a:solidFill>
                <a:latin typeface="Tempus Sans ITC" panose="04020404030D07020202" pitchFamily="82" charset="0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3517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9299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effectLst/>
                <a:ea typeface="Calibri" panose="020F0502020204030204" pitchFamily="34" charset="0"/>
              </a:rPr>
              <a:t>Purpose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effectLst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ea typeface="Calibri" panose="020F0502020204030204" pitchFamily="34" charset="0"/>
              </a:rPr>
              <a:t>	</a:t>
            </a:r>
            <a:r>
              <a:rPr lang="en-US" sz="2800" dirty="0">
                <a:effectLst/>
                <a:ea typeface="Calibri" panose="020F0502020204030204" pitchFamily="34" charset="0"/>
              </a:rPr>
              <a:t>To have a basi</a:t>
            </a:r>
            <a:r>
              <a:rPr lang="en-US" sz="2800" dirty="0">
                <a:ea typeface="Calibri" panose="020F0502020204030204" pitchFamily="34" charset="0"/>
              </a:rPr>
              <a:t>c understanding of the Community Development Block Grant Disaster Recovery (CDBG-DR) funding, administered by the Department of Housing and Urban Development and how this looks in Alaska.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a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2400" dirty="0">
                <a:ea typeface="Calibri" panose="020F0502020204030204" pitchFamily="34" charset="0"/>
              </a:rPr>
              <a:t>Geographic Area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ea typeface="Calibri" panose="020F0502020204030204" pitchFamily="34" charset="0"/>
              </a:rPr>
              <a:t>Mitigation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ea typeface="Calibri" panose="020F0502020204030204" pitchFamily="34" charset="0"/>
              </a:rPr>
              <a:t>Needs Assessment &amp; Action Plan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ea typeface="Calibri" panose="020F0502020204030204" pitchFamily="34" charset="0"/>
              </a:rPr>
              <a:t>Roles &amp; Responsibilities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ea typeface="Calibri" panose="020F0502020204030204" pitchFamily="34" charset="0"/>
              <a:cs typeface="Calibri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-9832" y="292540"/>
            <a:ext cx="9144000" cy="71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solidFill>
                  <a:prstClr val="white"/>
                </a:solidFill>
                <a:latin typeface="Tw Cen MT" pitchFamily="34" charset="0"/>
              </a:rPr>
              <a:t>Purpose and Agenda </a:t>
            </a:r>
          </a:p>
        </p:txBody>
      </p:sp>
    </p:spTree>
    <p:extLst>
      <p:ext uri="{BB962C8B-B14F-4D97-AF65-F5344CB8AC3E}">
        <p14:creationId xmlns:p14="http://schemas.microsoft.com/office/powerpoint/2010/main" val="158217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FEMA 4672 Alaska Disaster Area</a:t>
            </a:r>
          </a:p>
        </p:txBody>
      </p:sp>
      <p:pic>
        <p:nvPicPr>
          <p:cNvPr id="12" name="Content Placeholder 11" descr="A map of the united states&#10;&#10;Description automatically generated with medium confidence">
            <a:extLst>
              <a:ext uri="{FF2B5EF4-FFF2-40B4-BE49-F238E27FC236}">
                <a16:creationId xmlns:a16="http://schemas.microsoft.com/office/drawing/2014/main" id="{E51773EC-2289-7971-8373-7450E68C6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10" y="1755183"/>
            <a:ext cx="5025949" cy="4525963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4839F9-6B5C-3871-743E-148B64CB3335}"/>
              </a:ext>
            </a:extLst>
          </p:cNvPr>
          <p:cNvSpPr txBox="1"/>
          <p:nvPr/>
        </p:nvSpPr>
        <p:spPr>
          <a:xfrm>
            <a:off x="5920352" y="2820691"/>
            <a:ext cx="2557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HUD Designated MID: </a:t>
            </a:r>
          </a:p>
          <a:p>
            <a:pPr marL="285750" indent="-285750">
              <a:buFontTx/>
              <a:buChar char="-"/>
            </a:pPr>
            <a:r>
              <a:rPr lang="en-US" dirty="0"/>
              <a:t>Bering Strait Regional Education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Lower Yukon Regional Education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99563 (Kashunamiut Regional Education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2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Diagram&#10;&#10;Description automatically generated">
            <a:extLst>
              <a:ext uri="{FF2B5EF4-FFF2-40B4-BE49-F238E27FC236}">
                <a16:creationId xmlns:a16="http://schemas.microsoft.com/office/drawing/2014/main" id="{60EA5F6E-0133-8050-BAC5-26B08BAA9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56" y="1600200"/>
            <a:ext cx="8070888" cy="4525963"/>
          </a:xfrm>
        </p:spPr>
      </p:pic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CDBG-DR Recovery Process</a:t>
            </a:r>
          </a:p>
        </p:txBody>
      </p:sp>
    </p:spTree>
    <p:extLst>
      <p:ext uri="{BB962C8B-B14F-4D97-AF65-F5344CB8AC3E}">
        <p14:creationId xmlns:p14="http://schemas.microsoft.com/office/powerpoint/2010/main" val="373195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pacer-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E070A5-6479-22A7-DEB7-5E4E793D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u="sng" dirty="0">
                <a:solidFill>
                  <a:schemeClr val="bg1"/>
                </a:solidFill>
              </a:rPr>
              <a:t>State of Alaska Funding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CC50-C6E5-EB52-BC1C-B7ED353543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>
                <a:solidFill>
                  <a:schemeClr val="bg1"/>
                </a:solidFill>
              </a:rPr>
              <a:t>Geographic Area</a:t>
            </a:r>
          </a:p>
          <a:p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Applicable disaster impacted area(s): </a:t>
            </a:r>
          </a:p>
          <a:p>
            <a:pPr lvl="1"/>
            <a:r>
              <a:rPr lang="en-US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FEMA Disaster #4672 designated area</a:t>
            </a:r>
          </a:p>
          <a:p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HUD-identified “most impacted and distressed” area: </a:t>
            </a:r>
          </a:p>
          <a:p>
            <a:pPr lvl="1"/>
            <a:r>
              <a:rPr lang="en-US" sz="19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Bering Strait Regional Education, Lower Yukon Regional Education; </a:t>
            </a:r>
            <a:r>
              <a:rPr lang="en-US" sz="1900" i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99563 (Kashunamiut Regional Education)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4D9951-608A-427B-B758-68F665A953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Funding Limits</a:t>
            </a:r>
          </a:p>
          <a:p>
            <a:r>
              <a:rPr lang="en-US" sz="2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Total funds: 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$</a:t>
            </a:r>
            <a:r>
              <a:rPr lang="en-US" sz="17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38,493,000</a:t>
            </a:r>
          </a:p>
          <a:p>
            <a:r>
              <a:rPr lang="en-US" sz="2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Minimum amount to expend in HUD-identified “most impacted and distressed”: 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$</a:t>
            </a:r>
            <a:r>
              <a:rPr lang="en-US" sz="17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30,794,400</a:t>
            </a:r>
          </a:p>
          <a:p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Mitigation set-aside amount (can be outside the target Area): 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$</a:t>
            </a:r>
            <a:r>
              <a:rPr lang="en-US" sz="17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5,021,000</a:t>
            </a:r>
          </a:p>
          <a:p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State admin/TA: Up to: </a:t>
            </a:r>
          </a:p>
          <a:p>
            <a:pPr lvl="1"/>
            <a:r>
              <a:rPr lang="en-US" sz="2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$</a:t>
            </a:r>
            <a:r>
              <a:rPr lang="en-US" sz="17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1,924,650*</a:t>
            </a:r>
          </a:p>
        </p:txBody>
      </p:sp>
    </p:spTree>
    <p:extLst>
      <p:ext uri="{BB962C8B-B14F-4D97-AF65-F5344CB8AC3E}">
        <p14:creationId xmlns:p14="http://schemas.microsoft.com/office/powerpoint/2010/main" val="341748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9299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711" y="2096317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>
                <a:ea typeface="+mn-lt"/>
                <a:cs typeface="+mn-lt"/>
              </a:rPr>
              <a:t>15% of total funds to be used for mitigation activities</a:t>
            </a:r>
          </a:p>
          <a:p>
            <a:pPr lvl="1"/>
            <a:r>
              <a:rPr lang="en-US" sz="2400" dirty="0">
                <a:ea typeface="+mn-lt"/>
                <a:cs typeface="+mn-lt"/>
              </a:rPr>
              <a:t>$5,021,000</a:t>
            </a:r>
          </a:p>
          <a:p>
            <a:r>
              <a:rPr lang="en-US" sz="2800" dirty="0">
                <a:ea typeface="+mn-lt"/>
                <a:cs typeface="+mn-lt"/>
              </a:rPr>
              <a:t>Defined as those activities that increase resilience to disasters and reduce or eliminate the long-term risk of loss of life, injury, damage to and loss of property, and suffering and hardship, by lessening the impact of future disasters.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3500" dirty="0"/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400609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Mitigation Set-Aside</a:t>
            </a:r>
          </a:p>
        </p:txBody>
      </p:sp>
    </p:spTree>
    <p:extLst>
      <p:ext uri="{BB962C8B-B14F-4D97-AF65-F5344CB8AC3E}">
        <p14:creationId xmlns:p14="http://schemas.microsoft.com/office/powerpoint/2010/main" val="139504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l">
              <a:buNone/>
            </a:pPr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000" b="0" i="0" u="none" strike="noStrike" baseline="0" dirty="0">
                <a:latin typeface="Calibri Light" panose="020F0302020204030204" pitchFamily="34" charset="0"/>
              </a:rPr>
              <a:t>Mitigation </a:t>
            </a:r>
            <a:r>
              <a:rPr lang="en-US" sz="2000" dirty="0">
                <a:latin typeface="Calibri Light" panose="020F0302020204030204" pitchFamily="34" charset="0"/>
              </a:rPr>
              <a:t>or resilience activities must be a part of rebuilding efforts through CDBG-DR eligible activities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Must mee</a:t>
            </a:r>
            <a:r>
              <a:rPr lang="en-US" sz="1600" dirty="0">
                <a:latin typeface="Calibri Light" panose="020F0302020204030204" pitchFamily="34" charset="0"/>
              </a:rPr>
              <a:t>t definition of mitigation activities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Address the current &amp; future risks as identified in the </a:t>
            </a:r>
            <a:r>
              <a:rPr lang="en-US" sz="1600" dirty="0">
                <a:latin typeface="Calibri Light" panose="020F0302020204030204" pitchFamily="34" charset="0"/>
              </a:rPr>
              <a:t>needs assessment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Be CDBG-DR eligible activities under title I of the HCDA or other</a:t>
            </a:r>
            <a:r>
              <a:rPr lang="en-US" sz="1600" dirty="0">
                <a:latin typeface="Calibri Light" panose="020F0302020204030204" pitchFamily="34" charset="0"/>
              </a:rPr>
              <a:t>wise eligible pursuant to a waiver or alternative requirement</a:t>
            </a: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Meet a national objective</a:t>
            </a:r>
          </a:p>
          <a:p>
            <a:pPr marR="0" algn="l"/>
            <a:r>
              <a:rPr lang="en-US" sz="2000" dirty="0">
                <a:latin typeface="Calibri Light" panose="020F0302020204030204" pitchFamily="34" charset="0"/>
              </a:rPr>
              <a:t>These efforts must align with other federal agencies that provide funds specifically for mitigation and resilience</a:t>
            </a:r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pPr lvl="1"/>
            <a:r>
              <a:rPr lang="en-US" sz="1600" dirty="0">
                <a:latin typeface="Calibri Light" panose="020F0302020204030204" pitchFamily="34" charset="0"/>
              </a:rPr>
              <a:t>Federal Emergency Management Agency (FEMA) Hazard Mitigation Grant Program and Infrastructure and Communities (BRIC)</a:t>
            </a:r>
            <a:endParaRPr lang="en-US" sz="1600" b="0" i="0" u="none" strike="noStrike" baseline="0" dirty="0">
              <a:latin typeface="Calibri Light" panose="020F0302020204030204" pitchFamily="34" charset="0"/>
            </a:endParaRPr>
          </a:p>
          <a:p>
            <a:pPr lvl="1"/>
            <a:r>
              <a:rPr lang="en-US" sz="1600" b="0" i="0" u="none" strike="noStrike" baseline="0" dirty="0">
                <a:latin typeface="Calibri Light" panose="020F0302020204030204" pitchFamily="34" charset="0"/>
              </a:rPr>
              <a:t>20% of allocated funds must b</a:t>
            </a:r>
            <a:r>
              <a:rPr lang="en-US" sz="1600" dirty="0">
                <a:latin typeface="Calibri Light" panose="020F0302020204030204" pitchFamily="34" charset="0"/>
              </a:rPr>
              <a:t>e used for Mitigation</a:t>
            </a:r>
          </a:p>
          <a:p>
            <a:pPr lvl="2"/>
            <a:r>
              <a:rPr lang="en-US" sz="1600" dirty="0">
                <a:latin typeface="Calibri Light" panose="020F0302020204030204" pitchFamily="34" charset="0"/>
              </a:rPr>
              <a:t>Does not need to be tied to declared disaster or MID</a:t>
            </a:r>
          </a:p>
          <a:p>
            <a:pPr marL="914400" lvl="2" indent="0">
              <a:buNone/>
            </a:pPr>
            <a:endParaRPr lang="en-US" sz="16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endParaRPr lang="en-US" sz="2000" b="0" i="0" u="none" strike="noStrike" baseline="0" dirty="0">
              <a:latin typeface="Calibri Light" panose="020F0302020204030204" pitchFamily="34" charset="0"/>
            </a:endParaRPr>
          </a:p>
          <a:p>
            <a:endParaRPr lang="en-US" sz="3600" dirty="0">
              <a:ea typeface="+mn-lt"/>
              <a:cs typeface="+mn-lt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Resilience and Mitigation</a:t>
            </a:r>
          </a:p>
        </p:txBody>
      </p:sp>
    </p:spTree>
    <p:extLst>
      <p:ext uri="{BB962C8B-B14F-4D97-AF65-F5344CB8AC3E}">
        <p14:creationId xmlns:p14="http://schemas.microsoft.com/office/powerpoint/2010/main" val="313687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1800" b="0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Focuses on long-term recovery efforts </a:t>
            </a:r>
          </a:p>
          <a:p>
            <a:pPr marR="0" algn="l"/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Addresses unmet needs that other federal programs have not addressed yet</a:t>
            </a:r>
          </a:p>
          <a:p>
            <a:pPr marR="0" algn="l"/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Funds</a:t>
            </a:r>
            <a:r>
              <a:rPr lang="en-US" sz="2800" b="1" i="0" u="none" strike="noStrike" baseline="0" dirty="0">
                <a:latin typeface="Calibri Light" panose="020F0302020204030204" pitchFamily="34" charset="0"/>
              </a:rPr>
              <a:t> SUPPLEMENT </a:t>
            </a:r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and fill remaining gaps</a:t>
            </a:r>
          </a:p>
          <a:p>
            <a:pPr marR="0" algn="l"/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CDBG-DR cannot </a:t>
            </a:r>
            <a:r>
              <a:rPr lang="en-US" sz="2800" b="1" i="0" u="none" strike="noStrike" baseline="0" dirty="0">
                <a:latin typeface="Calibri Light" panose="020F0302020204030204" pitchFamily="34" charset="0"/>
              </a:rPr>
              <a:t>SUPPLANT</a:t>
            </a:r>
            <a:r>
              <a:rPr lang="en-US" sz="2800" b="0" i="0" u="none" strike="noStrike" baseline="0" dirty="0">
                <a:latin typeface="Calibri Light" panose="020F0302020204030204" pitchFamily="34" charset="0"/>
              </a:rPr>
              <a:t> other federal funds </a:t>
            </a:r>
          </a:p>
          <a:p>
            <a:pPr marR="0" algn="l"/>
            <a:r>
              <a:rPr lang="en-US" sz="2800" dirty="0">
                <a:latin typeface="Calibri Light" panose="020F0302020204030204" pitchFamily="34" charset="0"/>
              </a:rPr>
              <a:t>Demonstrates tie to the disaster</a:t>
            </a:r>
          </a:p>
          <a:p>
            <a:pPr lvl="1"/>
            <a:r>
              <a:rPr lang="en-US" sz="2400" b="0" i="0" u="none" strike="noStrike" baseline="0" dirty="0">
                <a:latin typeface="Calibri Light" panose="020F0302020204030204" pitchFamily="34" charset="0"/>
              </a:rPr>
              <a:t>Activity must address disaster-related impact</a:t>
            </a:r>
          </a:p>
          <a:p>
            <a:pPr lvl="1"/>
            <a:r>
              <a:rPr lang="en-US" sz="2400" dirty="0">
                <a:latin typeface="Calibri Light" panose="020F0302020204030204" pitchFamily="34" charset="0"/>
              </a:rPr>
              <a:t>Restores either housing, infrastructure, or the economy </a:t>
            </a:r>
            <a:endParaRPr lang="en-US" sz="2400" b="0" i="0" u="none" strike="noStrike" baseline="0" dirty="0">
              <a:latin typeface="Calibri Light" panose="020F0302020204030204" pitchFamily="34" charset="0"/>
            </a:endParaRPr>
          </a:p>
          <a:p>
            <a:endParaRPr lang="en-US" sz="2800" dirty="0">
              <a:cs typeface="Calibri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Purpose of CDBG-DR Funds</a:t>
            </a:r>
          </a:p>
        </p:txBody>
      </p:sp>
    </p:spTree>
    <p:extLst>
      <p:ext uri="{BB962C8B-B14F-4D97-AF65-F5344CB8AC3E}">
        <p14:creationId xmlns:p14="http://schemas.microsoft.com/office/powerpoint/2010/main" val="3527098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lide-botto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1632"/>
            <a:ext cx="9144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marR="0" indent="0" algn="l">
              <a:buNone/>
            </a:pPr>
            <a:r>
              <a:rPr lang="en-US" sz="2400" b="1" dirty="0">
                <a:latin typeface="Calibri Light" panose="020F0302020204030204" pitchFamily="34" charset="0"/>
              </a:rPr>
              <a:t>Methods for Estimating Serious Unmet Needs for Housing</a:t>
            </a:r>
            <a:endParaRPr lang="en-US" sz="2400" b="1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400" dirty="0">
                <a:latin typeface="Calibri Light" panose="020F0302020204030204" pitchFamily="34" charset="0"/>
              </a:rPr>
              <a:t>Data used comes from FEMA IHP data on housing-unit damage as of 1/10/23</a:t>
            </a:r>
            <a:endParaRPr lang="en-US" sz="3600" i="1" dirty="0">
              <a:latin typeface="Calibri Light" panose="020F0302020204030204" pitchFamily="34" charset="0"/>
              <a:cs typeface="Calibri"/>
            </a:endParaRPr>
          </a:p>
          <a:p>
            <a:pPr marL="0" marR="0" indent="0" algn="l">
              <a:buNone/>
            </a:pPr>
            <a:r>
              <a:rPr lang="en-US" sz="2400" b="1" dirty="0">
                <a:latin typeface="Calibri Light" panose="020F0302020204030204" pitchFamily="34" charset="0"/>
              </a:rPr>
              <a:t>Methods for Estimating Unmet Economic Revitalization Needs</a:t>
            </a:r>
            <a:endParaRPr lang="en-US" sz="2400" b="1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400" dirty="0">
                <a:latin typeface="Calibri Light" panose="020F0302020204030204" pitchFamily="34" charset="0"/>
              </a:rPr>
              <a:t>Based on SBA disaster loans to businesses using data as of 1/4/23</a:t>
            </a:r>
          </a:p>
          <a:p>
            <a:pPr marL="0" marR="0" indent="0" algn="l">
              <a:buNone/>
            </a:pPr>
            <a:r>
              <a:rPr lang="en-US" sz="2400" b="1" dirty="0">
                <a:latin typeface="Calibri Light" panose="020F0302020204030204" pitchFamily="34" charset="0"/>
              </a:rPr>
              <a:t>Methods for Estimating Unmet Infrastructure Needs</a:t>
            </a:r>
            <a:endParaRPr lang="en-US" sz="2400" b="1" i="0" u="none" strike="noStrike" baseline="0" dirty="0">
              <a:latin typeface="Calibri Light" panose="020F0302020204030204" pitchFamily="34" charset="0"/>
            </a:endParaRPr>
          </a:p>
          <a:p>
            <a:pPr marR="0" algn="l"/>
            <a:r>
              <a:rPr lang="en-US" sz="2400" dirty="0">
                <a:latin typeface="Calibri Light" panose="020F0302020204030204" pitchFamily="34" charset="0"/>
              </a:rPr>
              <a:t>FEMA cost estimates from 1/10/23 of the expected local cost share to repair the permanent public infrastructure to their pre-storm condition</a:t>
            </a:r>
          </a:p>
          <a:p>
            <a:pPr marL="0" marR="0" indent="0" algn="l">
              <a:buNone/>
            </a:pPr>
            <a:r>
              <a:rPr lang="en-US" sz="2000" b="1" dirty="0">
                <a:latin typeface="Calibri Light" panose="020F0302020204030204" pitchFamily="34" charset="0"/>
              </a:rPr>
              <a:t>Sample Methodologies for Determining &amp; Prioritizing Needs</a:t>
            </a:r>
          </a:p>
          <a:p>
            <a:r>
              <a:rPr lang="en-US" sz="1600" dirty="0">
                <a:hlinkClick r:id="rId4"/>
              </a:rPr>
              <a:t>CDBG-DR Appendix D Sample Methodologies for Determining and Prioritizing Needs (hudexchange.info)</a:t>
            </a:r>
            <a:endParaRPr lang="en-US" sz="2800" b="1" dirty="0">
              <a:latin typeface="Calibri Light" panose="020F0302020204030204" pitchFamily="34" charset="0"/>
            </a:endParaRPr>
          </a:p>
          <a:p>
            <a:pPr marR="0" algn="l"/>
            <a:endParaRPr lang="en-US" sz="2400" dirty="0">
              <a:latin typeface="Calibri Light" panose="020F0302020204030204" pitchFamily="34" charset="0"/>
            </a:endParaRPr>
          </a:p>
          <a:p>
            <a:pPr marL="0" marR="0" indent="0" algn="l">
              <a:buNone/>
            </a:pPr>
            <a:endParaRPr lang="en-US" sz="2400" b="0" i="0" u="none" strike="noStrike" baseline="0" dirty="0">
              <a:latin typeface="Calibri Light" panose="020F0302020204030204" pitchFamily="34" charset="0"/>
            </a:endParaRPr>
          </a:p>
        </p:txBody>
      </p:sp>
      <p:sp>
        <p:nvSpPr>
          <p:cNvPr id="4" name="Text Placeholder 30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335F8C"/>
          </a:solidFill>
          <a:ln w="0" cmpd="sng">
            <a:noFill/>
            <a:prstDash val="solid"/>
          </a:ln>
        </p:spPr>
        <p:txBody>
          <a:bodyPr vert="horz" lIns="0" tIns="27403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4400"/>
              </a:lnSpc>
              <a:spcBef>
                <a:spcPts val="0"/>
              </a:spcBef>
              <a:spcAft>
                <a:spcPts val="3015"/>
              </a:spcAft>
            </a:pPr>
            <a:endParaRPr lang="en-US" sz="4000" b="1" spc="195">
              <a:solidFill>
                <a:srgbClr val="FFFFFF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0" y="316472"/>
            <a:ext cx="9144000" cy="66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1" rIns="91344" bIns="4567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prstClr val="white"/>
              </a:solidFill>
              <a:latin typeface="Tw Cen MT" pitchFamily="34" charset="0"/>
            </a:endParaRPr>
          </a:p>
          <a:p>
            <a:pPr algn="ctr" defTabSz="913432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prstClr val="white"/>
                </a:solidFill>
                <a:latin typeface="Tw Cen MT" pitchFamily="34" charset="0"/>
              </a:rPr>
              <a:t>Unmet Needs Assessment</a:t>
            </a:r>
          </a:p>
        </p:txBody>
      </p:sp>
    </p:spTree>
    <p:extLst>
      <p:ext uri="{BB962C8B-B14F-4D97-AF65-F5344CB8AC3E}">
        <p14:creationId xmlns:p14="http://schemas.microsoft.com/office/powerpoint/2010/main" val="83963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48234782FFCA42875AF975AD80665F" ma:contentTypeVersion="6" ma:contentTypeDescription="Create a new document." ma:contentTypeScope="" ma:versionID="a65f4669c7c99760ba9cc1a88b8d7e9c">
  <xsd:schema xmlns:xsd="http://www.w3.org/2001/XMLSchema" xmlns:xs="http://www.w3.org/2001/XMLSchema" xmlns:p="http://schemas.microsoft.com/office/2006/metadata/properties" xmlns:ns2="a9979162-b859-4b73-a23b-882159dd20dd" xmlns:ns3="533b647e-c6ce-41dd-9975-d3bf13680656" targetNamespace="http://schemas.microsoft.com/office/2006/metadata/properties" ma:root="true" ma:fieldsID="cf09d70788035afbac1eb013674dce04" ns2:_="" ns3:_="">
    <xsd:import namespace="a9979162-b859-4b73-a23b-882159dd20dd"/>
    <xsd:import namespace="533b647e-c6ce-41dd-9975-d3bf1368065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79162-b859-4b73-a23b-882159dd20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b647e-c6ce-41dd-9975-d3bf136806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9979162-b859-4b73-a23b-882159dd20dd">
      <UserInfo>
        <DisplayName>Blanco, Rebecca A</DisplayName>
        <AccountId>24</AccountId>
        <AccountType/>
      </UserInfo>
      <UserInfo>
        <DisplayName>Yates, Carson R</DisplayName>
        <AccountId>31</AccountId>
        <AccountType/>
      </UserInfo>
      <UserInfo>
        <DisplayName>Beaman, Kathryn R</DisplayName>
        <AccountId>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1D81D85-9442-4831-97AD-3C09552728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979162-b859-4b73-a23b-882159dd20dd"/>
    <ds:schemaRef ds:uri="533b647e-c6ce-41dd-9975-d3bf136806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002B56-3E76-4658-AA5D-AD17D212B3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AC0E4A-AF77-43CB-94DF-21544E6E32E8}">
  <ds:schemaRefs>
    <ds:schemaRef ds:uri="21f630dd-a4e9-430a-a890-126b868c8416"/>
    <ds:schemaRef ds:uri="ed1abcd0-c4b8-4d4e-9897-06c409e202b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9979162-b859-4b73-a23b-882159dd20d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1167</Words>
  <Application>Microsoft Office PowerPoint</Application>
  <PresentationFormat>On-screen Show (4:3)</PresentationFormat>
  <Paragraphs>214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Tempus Sans ITC</vt:lpstr>
      <vt:lpstr>Tw Cen MT</vt:lpstr>
      <vt:lpstr>Office Theme</vt:lpstr>
      <vt:lpstr> CDBG-DR Alaska Typhoon Merbok      </vt:lpstr>
      <vt:lpstr>PowerPoint Presentation</vt:lpstr>
      <vt:lpstr>PowerPoint Presentation</vt:lpstr>
      <vt:lpstr>PowerPoint Presentation</vt:lpstr>
      <vt:lpstr>State of Alaska Funding Parameters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Housing and Urban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for  State and Entitlements CDBG-DR Grantees</dc:title>
  <dc:creator>William Bedford</dc:creator>
  <cp:lastModifiedBy>Appia, Stefania M</cp:lastModifiedBy>
  <cp:revision>7</cp:revision>
  <dcterms:created xsi:type="dcterms:W3CDTF">2015-08-05T19:17:16Z</dcterms:created>
  <dcterms:modified xsi:type="dcterms:W3CDTF">2023-06-23T04:10:17Z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0x010100E248234782FFCA42875AF975AD80665F</vt:lpwstr>
  </property>
  <property fmtid="{D5CDD505-2E9C-101B-9397-08002B2CF9AE}" pid="3" name="_dlc_DocIdItemGuid">
    <vt:lpwstr>cdf9b28f-a2c6-454d-8d10-c7d82dd2462d</vt:lpwstr>
  </property>
</Properties>
</file>